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8"/>
  </p:notesMasterIdLst>
  <p:handoutMasterIdLst>
    <p:handoutMasterId r:id="rId19"/>
  </p:handoutMasterIdLst>
  <p:sldIdLst>
    <p:sldId id="259" r:id="rId2"/>
    <p:sldId id="345" r:id="rId3"/>
    <p:sldId id="351" r:id="rId4"/>
    <p:sldId id="352" r:id="rId5"/>
    <p:sldId id="354" r:id="rId6"/>
    <p:sldId id="353" r:id="rId7"/>
    <p:sldId id="362" r:id="rId8"/>
    <p:sldId id="361" r:id="rId9"/>
    <p:sldId id="342" r:id="rId10"/>
    <p:sldId id="355" r:id="rId11"/>
    <p:sldId id="356" r:id="rId12"/>
    <p:sldId id="357" r:id="rId13"/>
    <p:sldId id="358" r:id="rId14"/>
    <p:sldId id="359" r:id="rId15"/>
    <p:sldId id="360" r:id="rId16"/>
    <p:sldId id="282" r:id="rId17"/>
  </p:sldIdLst>
  <p:sldSz cx="11704638" cy="6583363"/>
  <p:notesSz cx="6797675" cy="9928225"/>
  <p:defaultTextStyle>
    <a:defPPr>
      <a:defRPr lang="en-US"/>
    </a:defPPr>
    <a:lvl1pPr marL="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F168553D-BE63-EC43-B7FD-715E900F5DCA}">
          <p14:sldIdLst>
            <p14:sldId id="259"/>
            <p14:sldId id="345"/>
            <p14:sldId id="351"/>
            <p14:sldId id="352"/>
            <p14:sldId id="354"/>
            <p14:sldId id="353"/>
            <p14:sldId id="362"/>
            <p14:sldId id="361"/>
            <p14:sldId id="342"/>
            <p14:sldId id="355"/>
            <p14:sldId id="356"/>
            <p14:sldId id="357"/>
            <p14:sldId id="358"/>
            <p14:sldId id="359"/>
            <p14:sldId id="360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7">
          <p15:clr>
            <a:srgbClr val="A4A3A4"/>
          </p15:clr>
        </p15:guide>
        <p15:guide id="2" orient="horz" pos="3773">
          <p15:clr>
            <a:srgbClr val="A4A3A4"/>
          </p15:clr>
        </p15:guide>
        <p15:guide id="3" orient="horz" pos="3563">
          <p15:clr>
            <a:srgbClr val="A4A3A4"/>
          </p15:clr>
        </p15:guide>
        <p15:guide id="4" orient="horz" pos="801">
          <p15:clr>
            <a:srgbClr val="A4A3A4"/>
          </p15:clr>
        </p15:guide>
        <p15:guide id="5" orient="horz" pos="364">
          <p15:clr>
            <a:srgbClr val="A4A3A4"/>
          </p15:clr>
        </p15:guide>
        <p15:guide id="6" orient="horz" pos="582">
          <p15:clr>
            <a:srgbClr val="A4A3A4"/>
          </p15:clr>
        </p15:guide>
        <p15:guide id="7" orient="horz" pos="1009">
          <p15:clr>
            <a:srgbClr val="A4A3A4"/>
          </p15:clr>
        </p15:guide>
        <p15:guide id="8" pos="369">
          <p15:clr>
            <a:srgbClr val="A4A3A4"/>
          </p15:clr>
        </p15:guide>
        <p15:guide id="9" pos="6997">
          <p15:clr>
            <a:srgbClr val="A4A3A4"/>
          </p15:clr>
        </p15:guide>
        <p15:guide id="10" pos="3687">
          <p15:clr>
            <a:srgbClr val="A4A3A4"/>
          </p15:clr>
        </p15:guide>
        <p15:guide id="11" pos="3614">
          <p15:clr>
            <a:srgbClr val="A4A3A4"/>
          </p15:clr>
        </p15:guide>
        <p15:guide id="12" pos="37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2AD"/>
    <a:srgbClr val="0092DD"/>
    <a:srgbClr val="CDEBF9"/>
    <a:srgbClr val="323232"/>
    <a:srgbClr val="3333AD"/>
    <a:srgbClr val="009CDD"/>
    <a:srgbClr val="660000"/>
    <a:srgbClr val="C1001F"/>
    <a:srgbClr val="660066"/>
    <a:srgbClr val="C10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86421" autoAdjust="0"/>
  </p:normalViewPr>
  <p:slideViewPr>
    <p:cSldViewPr snapToGrid="0">
      <p:cViewPr varScale="1">
        <p:scale>
          <a:sx n="95" d="100"/>
          <a:sy n="95" d="100"/>
        </p:scale>
        <p:origin x="138" y="57"/>
      </p:cViewPr>
      <p:guideLst>
        <p:guide orient="horz" pos="2067"/>
        <p:guide orient="horz" pos="3773"/>
        <p:guide orient="horz" pos="3563"/>
        <p:guide orient="horz" pos="801"/>
        <p:guide orient="horz" pos="364"/>
        <p:guide orient="horz" pos="582"/>
        <p:guide orient="horz" pos="1009"/>
        <p:guide pos="369"/>
        <p:guide pos="6997"/>
        <p:guide pos="3687"/>
        <p:guide pos="3614"/>
        <p:guide pos="37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72" y="84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2FDB8-6624-44F2-B55F-76766B54F52E}" type="datetimeFigureOut">
              <a:rPr lang="en-GB" smtClean="0"/>
              <a:t>18/07/2016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C629B-57E8-4888-992D-55682DE1840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461F5-529A-C842-AC66-1C38DB5F2C5F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DEA6C-8F12-2946-8FEA-AB499F257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6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99" y="1045566"/>
            <a:ext cx="5694453" cy="402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900" y="4637088"/>
            <a:ext cx="10510838" cy="677862"/>
          </a:xfrm>
        </p:spPr>
        <p:txBody>
          <a:bodyPr anchor="b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901" y="5314950"/>
            <a:ext cx="10510838" cy="674688"/>
          </a:xfrm>
        </p:spPr>
        <p:txBody>
          <a:bodyPr anchor="t" anchorCtr="1">
            <a:noAutofit/>
          </a:bodyPr>
          <a:lstStyle>
            <a:lvl1pPr marL="0" indent="0" algn="ctr"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585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0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01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pic>
        <p:nvPicPr>
          <p:cNvPr id="7" name="Picture 6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1017588"/>
          </a:xfrm>
        </p:spPr>
        <p:txBody>
          <a:bodyPr lIns="0" tIns="0" rIns="0" bIns="0">
            <a:noAutofit/>
          </a:bodyPr>
          <a:lstStyle>
            <a:lvl1pPr marL="0" marR="0" indent="0" algn="l" defTabSz="1170432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009CD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901" y="1601787"/>
            <a:ext cx="10510838" cy="4054476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 sz="1800">
                <a:solidFill>
                  <a:srgbClr val="323232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rgbClr val="323232"/>
                </a:solidFill>
              </a:defRPr>
            </a:lvl2pPr>
            <a:lvl3pPr>
              <a:buClr>
                <a:schemeClr val="accent1"/>
              </a:buClr>
              <a:defRPr sz="1400">
                <a:solidFill>
                  <a:srgbClr val="323232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rgbClr val="32323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64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10175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1601789"/>
            <a:ext cx="5139592" cy="4054474"/>
          </a:xfr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3763" y="1601789"/>
            <a:ext cx="5133975" cy="4054474"/>
          </a:xfr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8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88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76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olour">
    <p:bg>
      <p:bgPr>
        <a:gradFill flip="none" rotWithShape="1">
          <a:gsLst>
            <a:gs pos="0">
              <a:schemeClr val="accent1"/>
            </a:gs>
            <a:gs pos="100000">
              <a:srgbClr val="3333AD"/>
            </a:gs>
          </a:gsLst>
          <a:lin ang="206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782887"/>
            <a:ext cx="10510839" cy="101758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0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900" y="584200"/>
            <a:ext cx="10510839" cy="101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6900" y="1601789"/>
            <a:ext cx="10510839" cy="4054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5058" y="-2329914"/>
            <a:ext cx="236379" cy="472722"/>
          </a:xfrm>
          <a:prstGeom prst="rect">
            <a:avLst/>
          </a:prstGeom>
          <a:noFill/>
        </p:spPr>
        <p:txBody>
          <a:bodyPr wrap="none" lIns="117043" tIns="58522" rIns="117043" bIns="58522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5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0" r:id="rId2"/>
    <p:sldLayoutId id="2147483659" r:id="rId3"/>
    <p:sldLayoutId id="2147483660" r:id="rId4"/>
    <p:sldLayoutId id="2147483661" r:id="rId5"/>
    <p:sldLayoutId id="2147483707" r:id="rId6"/>
  </p:sldLayoutIdLst>
  <p:txStyles>
    <p:titleStyle>
      <a:lvl1pPr algn="l" defTabSz="1170432" rtl="0" eaLnBrk="1" latinLnBrk="0" hangingPunct="1">
        <a:spcBef>
          <a:spcPts val="768"/>
        </a:spcBef>
        <a:spcAft>
          <a:spcPts val="0"/>
        </a:spcAft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9617" indent="-229617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•"/>
        <a:defRPr sz="1800" kern="1200">
          <a:solidFill>
            <a:srgbClr val="323232"/>
          </a:solidFill>
          <a:latin typeface="+mn-lt"/>
          <a:ea typeface="+mn-ea"/>
          <a:cs typeface="+mn-cs"/>
        </a:defRPr>
      </a:lvl1pPr>
      <a:lvl2pPr marL="460375" indent="-228600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600" kern="1200">
          <a:solidFill>
            <a:srgbClr val="323232"/>
          </a:solidFill>
          <a:latin typeface="+mn-lt"/>
          <a:ea typeface="+mn-ea"/>
          <a:cs typeface="+mn-cs"/>
        </a:defRPr>
      </a:lvl2pPr>
      <a:lvl3pPr marL="623888" indent="-161925" algn="l" defTabSz="1170432" rtl="0" eaLnBrk="1" latinLnBrk="0" hangingPunct="1">
        <a:spcBef>
          <a:spcPts val="768"/>
        </a:spcBef>
        <a:buClr>
          <a:schemeClr val="accent1"/>
        </a:buClr>
        <a:buFont typeface="Lucida Grande"/>
        <a:buChar char="­"/>
        <a:tabLst/>
        <a:defRPr sz="1400" kern="1200">
          <a:solidFill>
            <a:srgbClr val="323232"/>
          </a:solidFill>
          <a:latin typeface="+mn-lt"/>
          <a:ea typeface="+mn-ea"/>
          <a:cs typeface="+mn-cs"/>
        </a:defRPr>
      </a:lvl3pPr>
      <a:lvl4pPr marL="893763" indent="-179388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200" kern="1200">
          <a:solidFill>
            <a:srgbClr val="323232"/>
          </a:solidFill>
          <a:latin typeface="+mn-lt"/>
          <a:ea typeface="+mn-ea"/>
          <a:cs typeface="+mn-cs"/>
        </a:defRPr>
      </a:lvl4pPr>
      <a:lvl5pPr marL="2633472" indent="-292608" algn="l" defTabSz="11704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218688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03904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9120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74336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521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043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564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0864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608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129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9651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172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41" y="458319"/>
            <a:ext cx="6188184" cy="240521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596901" y="2753006"/>
            <a:ext cx="10510838" cy="2451412"/>
          </a:xfrm>
        </p:spPr>
        <p:txBody>
          <a:bodyPr/>
          <a:lstStyle/>
          <a:p>
            <a:r>
              <a:rPr lang="pt-PT" sz="4400" dirty="0"/>
              <a:t>ISEL – DEETC</a:t>
            </a:r>
            <a:br>
              <a:rPr lang="pt-PT" dirty="0"/>
            </a:br>
            <a:r>
              <a:rPr lang="pt-PT" dirty="0"/>
              <a:t>Dissertação/Projeto</a:t>
            </a:r>
            <a:br>
              <a:rPr lang="pt-PT" dirty="0"/>
            </a:br>
            <a:r>
              <a:rPr lang="pt-PT" dirty="0"/>
              <a:t> </a:t>
            </a:r>
            <a:br>
              <a:rPr lang="pt-PT" dirty="0"/>
            </a:br>
            <a:r>
              <a:rPr lang="pt-PT" dirty="0" err="1"/>
              <a:t>Debugger</a:t>
            </a:r>
            <a:r>
              <a:rPr lang="pt-PT" dirty="0"/>
              <a:t> </a:t>
            </a:r>
            <a:r>
              <a:rPr lang="pt-PT" dirty="0" err="1"/>
              <a:t>BrightScript</a:t>
            </a:r>
            <a:br>
              <a:rPr lang="pt-PT" dirty="0"/>
            </a:br>
            <a:endParaRPr lang="pt-PT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Celso de Almeida Fernandes</a:t>
            </a:r>
          </a:p>
          <a:p>
            <a:r>
              <a:rPr lang="en-US" dirty="0"/>
              <a:t>19-07-2016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19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02818" y="626843"/>
            <a:ext cx="7235942" cy="4236559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Socket – Telnet</a:t>
            </a:r>
          </a:p>
          <a:p>
            <a:r>
              <a:rPr lang="en-US" sz="2400" dirty="0"/>
              <a:t>Compiler</a:t>
            </a:r>
          </a:p>
          <a:p>
            <a:pPr marL="573658" lvl="1" indent="-342900"/>
            <a:r>
              <a:rPr lang="en-US" sz="2200" dirty="0"/>
              <a:t>Scanner</a:t>
            </a:r>
          </a:p>
          <a:p>
            <a:pPr marL="573658" lvl="1" indent="-342900"/>
            <a:r>
              <a:rPr lang="en-US" sz="2200" dirty="0"/>
              <a:t>Parser</a:t>
            </a:r>
          </a:p>
          <a:p>
            <a:r>
              <a:rPr lang="en-US" sz="2400" dirty="0"/>
              <a:t>UI Components</a:t>
            </a:r>
          </a:p>
          <a:p>
            <a:pPr marL="573658" lvl="1" indent="-342900"/>
            <a:r>
              <a:rPr lang="en-US" sz="2200" dirty="0"/>
              <a:t>Output</a:t>
            </a:r>
          </a:p>
          <a:p>
            <a:pPr marL="573658" lvl="1" indent="-342900"/>
            <a:r>
              <a:rPr lang="en-US" sz="2200" dirty="0"/>
              <a:t>Input</a:t>
            </a:r>
          </a:p>
          <a:p>
            <a:pPr marL="573658" lvl="1" indent="-342900"/>
            <a:r>
              <a:rPr lang="en-US" sz="2200" dirty="0"/>
              <a:t>Call Stack</a:t>
            </a:r>
          </a:p>
          <a:p>
            <a:pPr marL="573658" lvl="1" indent="-342900"/>
            <a:r>
              <a:rPr lang="en-US" sz="2200" dirty="0"/>
              <a:t>Variables</a:t>
            </a:r>
          </a:p>
          <a:p>
            <a:pPr marL="573658" lvl="1" indent="-342900"/>
            <a:r>
              <a:rPr lang="en-US" sz="22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16436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Output Telnet</a:t>
            </a:r>
          </a:p>
          <a:p>
            <a:pPr marL="342900" indent="-342900"/>
            <a:r>
              <a:rPr lang="en-US" sz="2400" dirty="0"/>
              <a:t>Input</a:t>
            </a:r>
          </a:p>
        </p:txBody>
      </p:sp>
      <p:pic>
        <p:nvPicPr>
          <p:cNvPr id="9" name="Imagem 8"/>
          <p:cNvPicPr/>
          <p:nvPr/>
        </p:nvPicPr>
        <p:blipFill>
          <a:blip r:embed="rId3"/>
          <a:stretch>
            <a:fillRect/>
          </a:stretch>
        </p:blipFill>
        <p:spPr>
          <a:xfrm>
            <a:off x="4611839" y="627095"/>
            <a:ext cx="5913809" cy="44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67572" y="1007260"/>
            <a:ext cx="4485628" cy="4721743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Call Stack</a:t>
            </a:r>
          </a:p>
          <a:p>
            <a:pPr marL="342900" indent="-342900"/>
            <a:r>
              <a:rPr lang="en-US" sz="2400" dirty="0"/>
              <a:t>Variables</a:t>
            </a:r>
          </a:p>
          <a:p>
            <a:pPr marL="342900" indent="-342900"/>
            <a:r>
              <a:rPr lang="en-US" sz="2400" dirty="0"/>
              <a:t>Compiler Output</a:t>
            </a:r>
          </a:p>
        </p:txBody>
      </p:sp>
    </p:spTree>
    <p:extLst>
      <p:ext uri="{BB962C8B-B14F-4D97-AF65-F5344CB8AC3E}">
        <p14:creationId xmlns:p14="http://schemas.microsoft.com/office/powerpoint/2010/main" val="107593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Commands</a:t>
            </a:r>
          </a:p>
          <a:p>
            <a:pPr marL="342900" indent="-342900"/>
            <a:r>
              <a:rPr lang="en-US" sz="2400" dirty="0"/>
              <a:t>Http Remote</a:t>
            </a:r>
          </a:p>
          <a:p>
            <a:pPr marL="342900" indent="-342900"/>
            <a:r>
              <a:rPr lang="en-US" sz="2400" dirty="0"/>
              <a:t>Screenshots</a:t>
            </a:r>
          </a:p>
        </p:txBody>
      </p:sp>
      <p:pic>
        <p:nvPicPr>
          <p:cNvPr id="9" name="Imagem 8"/>
          <p:cNvPicPr/>
          <p:nvPr/>
        </p:nvPicPr>
        <p:blipFill>
          <a:blip r:embed="rId3"/>
          <a:stretch>
            <a:fillRect/>
          </a:stretch>
        </p:blipFill>
        <p:spPr>
          <a:xfrm>
            <a:off x="4847280" y="1255384"/>
            <a:ext cx="5731510" cy="346075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4"/>
          <a:stretch>
            <a:fillRect/>
          </a:stretch>
        </p:blipFill>
        <p:spPr>
          <a:xfrm>
            <a:off x="6017912" y="1928779"/>
            <a:ext cx="3951408" cy="355184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624" y="3231470"/>
            <a:ext cx="3190898" cy="25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4-Deploy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Copy files</a:t>
            </a:r>
          </a:p>
          <a:p>
            <a:pPr marL="342900" indent="-342900"/>
            <a:r>
              <a:rPr lang="en-US" sz="2400" dirty="0"/>
              <a:t>Change Manifest Version</a:t>
            </a:r>
          </a:p>
          <a:p>
            <a:pPr marL="342900" indent="-342900"/>
            <a:r>
              <a:rPr lang="en-US" sz="2400" dirty="0"/>
              <a:t>Build parameters </a:t>
            </a:r>
          </a:p>
          <a:p>
            <a:pPr marL="573658" lvl="1" indent="-342900"/>
            <a:r>
              <a:rPr lang="en-US" sz="2200" dirty="0"/>
              <a:t>Replace</a:t>
            </a:r>
          </a:p>
          <a:p>
            <a:pPr marL="342900" indent="-342900"/>
            <a:r>
              <a:rPr lang="en-US" sz="2400" dirty="0"/>
              <a:t>Optimize </a:t>
            </a:r>
          </a:p>
          <a:p>
            <a:pPr marL="573658" lvl="1" indent="-342900"/>
            <a:r>
              <a:rPr lang="en-US" sz="2200" dirty="0"/>
              <a:t>Remover </a:t>
            </a:r>
            <a:r>
              <a:rPr lang="en-US" sz="2200" dirty="0" err="1"/>
              <a:t>código</a:t>
            </a:r>
            <a:r>
              <a:rPr lang="en-US" sz="2200" dirty="0"/>
              <a:t> de debug</a:t>
            </a:r>
          </a:p>
          <a:p>
            <a:pPr marL="342900" indent="-342900"/>
            <a:r>
              <a:rPr lang="en-US" sz="2400" dirty="0"/>
              <a:t>Zip Files</a:t>
            </a:r>
          </a:p>
          <a:p>
            <a:pPr marL="342900" indent="-342900"/>
            <a:r>
              <a:rPr lang="en-US" sz="2400" dirty="0"/>
              <a:t>Send to Box</a:t>
            </a:r>
          </a:p>
          <a:p>
            <a:pPr marL="573658" lvl="1" indent="-342900"/>
            <a:r>
              <a:rPr lang="en-US" sz="2200" dirty="0"/>
              <a:t>Digest Authentication</a:t>
            </a:r>
          </a:p>
          <a:p>
            <a:pPr marL="573658" lvl="1" indent="-342900"/>
            <a:r>
              <a:rPr lang="en-US" sz="2200" dirty="0" err="1"/>
              <a:t>Muiti</a:t>
            </a:r>
            <a:r>
              <a:rPr lang="en-US" sz="2200" dirty="0"/>
              <a:t>-part form</a:t>
            </a:r>
          </a:p>
        </p:txBody>
      </p:sp>
    </p:spTree>
    <p:extLst>
      <p:ext uri="{BB962C8B-B14F-4D97-AF65-F5344CB8AC3E}">
        <p14:creationId xmlns:p14="http://schemas.microsoft.com/office/powerpoint/2010/main" val="3772219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en-US" dirty="0"/>
              <a:t>5-</a:t>
            </a:r>
            <a:r>
              <a:rPr lang="pt-PT" dirty="0"/>
              <a:t>Integração Visual </a:t>
            </a:r>
            <a:r>
              <a:rPr lang="pt-PT" dirty="0" err="1"/>
              <a:t>Studio</a:t>
            </a:r>
            <a:br>
              <a:rPr lang="pt-PT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Project Type</a:t>
            </a:r>
          </a:p>
          <a:p>
            <a:pPr marL="342900" indent="-342900"/>
            <a:r>
              <a:rPr lang="en-US" sz="2400" dirty="0"/>
              <a:t>Compiler Integration</a:t>
            </a:r>
            <a:endParaRPr lang="en-US" sz="2000" dirty="0"/>
          </a:p>
          <a:p>
            <a:pPr marL="573658" lvl="1" indent="-342900"/>
            <a:r>
              <a:rPr lang="pt-PT" sz="2200" dirty="0"/>
              <a:t>Associar compilador às extensões ao compilador</a:t>
            </a:r>
          </a:p>
          <a:p>
            <a:pPr marL="573658" lvl="1" indent="-342900"/>
            <a:r>
              <a:rPr lang="pt-PT" sz="2200" dirty="0"/>
              <a:t>Gerar dados para </a:t>
            </a:r>
            <a:r>
              <a:rPr lang="pt-PT" sz="2200" dirty="0" err="1"/>
              <a:t>Intelisence</a:t>
            </a:r>
            <a:endParaRPr lang="pt-PT" sz="2200" dirty="0"/>
          </a:p>
          <a:p>
            <a:pPr marL="573658" lvl="1" indent="-342900"/>
            <a:r>
              <a:rPr lang="pt-PT" sz="2200" dirty="0" err="1"/>
              <a:t>Sintax</a:t>
            </a:r>
            <a:r>
              <a:rPr lang="pt-PT" sz="2200" dirty="0"/>
              <a:t> </a:t>
            </a:r>
            <a:r>
              <a:rPr lang="pt-PT" sz="2200" dirty="0" err="1"/>
              <a:t>highlight</a:t>
            </a:r>
            <a:endParaRPr lang="pt-PT" sz="2200" dirty="0"/>
          </a:p>
          <a:p>
            <a:pPr marL="342900" indent="-342900"/>
            <a:r>
              <a:rPr lang="pt-PT" sz="2400" dirty="0" err="1"/>
              <a:t>Debugger</a:t>
            </a:r>
            <a:r>
              <a:rPr lang="pt-PT" sz="2400" dirty="0"/>
              <a:t> </a:t>
            </a:r>
          </a:p>
          <a:p>
            <a:pPr marL="573658" lvl="1" indent="-342900"/>
            <a:r>
              <a:rPr lang="pt-PT" sz="2200" dirty="0"/>
              <a:t>Mapear comandos</a:t>
            </a:r>
          </a:p>
          <a:p>
            <a:pPr marL="573658" lvl="1" indent="-342900"/>
            <a:r>
              <a:rPr lang="pt-PT" sz="2200" dirty="0"/>
              <a:t>Mostrar </a:t>
            </a:r>
            <a:r>
              <a:rPr lang="pt-PT" sz="2200" dirty="0" err="1"/>
              <a:t>views</a:t>
            </a:r>
            <a:r>
              <a:rPr lang="pt-PT" sz="2200" dirty="0"/>
              <a:t> do </a:t>
            </a:r>
            <a:r>
              <a:rPr lang="pt-PT" sz="2200" dirty="0" err="1"/>
              <a:t>debugger</a:t>
            </a:r>
            <a:endParaRPr lang="pt-PT" sz="2200"/>
          </a:p>
          <a:p>
            <a:pPr marL="573658" lvl="1" indent="-342900"/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194730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2" y="1094763"/>
            <a:ext cx="10510839" cy="3110471"/>
          </a:xfrm>
        </p:spPr>
        <p:txBody>
          <a:bodyPr/>
          <a:lstStyle/>
          <a:p>
            <a:r>
              <a:rPr lang="en-GB" sz="6600" dirty="0" err="1">
                <a:solidFill>
                  <a:srgbClr val="FFFFFF"/>
                </a:solidFill>
              </a:rPr>
              <a:t>Questões</a:t>
            </a:r>
            <a:r>
              <a:rPr lang="en-GB" sz="6600" dirty="0">
                <a:solidFill>
                  <a:srgbClr val="FFFFFF"/>
                </a:solidFill>
              </a:rPr>
              <a:t>?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Obrigado!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4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Índice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601789"/>
            <a:ext cx="9981890" cy="4054474"/>
          </a:xfrm>
        </p:spPr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pt-PT" sz="3200" dirty="0"/>
              <a:t>Introdução</a:t>
            </a:r>
          </a:p>
          <a:p>
            <a:pPr marL="342900" indent="-342900">
              <a:buFont typeface="+mj-lt"/>
              <a:buAutoNum type="arabicParenR"/>
            </a:pPr>
            <a:r>
              <a:rPr lang="pt-PT" sz="3200" dirty="0"/>
              <a:t>Compiladores</a:t>
            </a:r>
          </a:p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Debugger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Deploy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/>
              <a:t>Integração Visual </a:t>
            </a:r>
            <a:r>
              <a:rPr lang="pt-PT" sz="3200" dirty="0" err="1"/>
              <a:t>Studio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79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Introdução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/>
              <a:t>Roku</a:t>
            </a:r>
          </a:p>
          <a:p>
            <a:pPr marL="573658" lvl="1" indent="-342900"/>
            <a:r>
              <a:rPr lang="pt-PT" sz="2000" dirty="0" err="1"/>
              <a:t>Boxs</a:t>
            </a:r>
            <a:endParaRPr lang="pt-PT" sz="2000" dirty="0"/>
          </a:p>
          <a:p>
            <a:r>
              <a:rPr lang="pt-PT" sz="2400" dirty="0" err="1"/>
              <a:t>Brightscript</a:t>
            </a:r>
            <a:endParaRPr lang="pt-PT" sz="2400" dirty="0"/>
          </a:p>
          <a:p>
            <a:pPr marL="573658" lvl="1" indent="-342900"/>
            <a:r>
              <a:rPr lang="pt-PT" sz="2000" dirty="0"/>
              <a:t>Baseado em VB e </a:t>
            </a:r>
            <a:r>
              <a:rPr lang="pt-PT" sz="2000" dirty="0" err="1"/>
              <a:t>javascript</a:t>
            </a:r>
            <a:endParaRPr lang="pt-PT" sz="2000" dirty="0"/>
          </a:p>
          <a:p>
            <a:r>
              <a:rPr lang="pt-PT" sz="2400" dirty="0"/>
              <a:t>Ferramentas</a:t>
            </a:r>
          </a:p>
          <a:p>
            <a:pPr marL="573658" lvl="1" indent="-342900"/>
            <a:r>
              <a:rPr lang="pt-PT" sz="2000" dirty="0"/>
              <a:t>Ide - </a:t>
            </a:r>
            <a:r>
              <a:rPr lang="pt-PT" sz="2000" dirty="0" err="1"/>
              <a:t>Plugin</a:t>
            </a:r>
            <a:r>
              <a:rPr lang="pt-PT" sz="2000" dirty="0"/>
              <a:t> Eclipse </a:t>
            </a:r>
          </a:p>
          <a:p>
            <a:pPr marL="573658" lvl="1" indent="-342900"/>
            <a:r>
              <a:rPr lang="pt-PT" sz="2000" dirty="0"/>
              <a:t>Editores de texto</a:t>
            </a:r>
          </a:p>
          <a:p>
            <a:pPr marL="680021" lvl="2" indent="-285750"/>
            <a:r>
              <a:rPr lang="pt-PT" sz="1800" dirty="0"/>
              <a:t>Sintaxe </a:t>
            </a:r>
            <a:r>
              <a:rPr lang="pt-PT" sz="1800" dirty="0" err="1"/>
              <a:t>Highlight</a:t>
            </a:r>
            <a:r>
              <a:rPr lang="pt-PT" sz="1800" dirty="0"/>
              <a:t>: Sublime, </a:t>
            </a:r>
            <a:r>
              <a:rPr lang="pt-PT" sz="1800" dirty="0" err="1"/>
              <a:t>Atom</a:t>
            </a:r>
            <a:endParaRPr lang="pt-PT" sz="1800" dirty="0"/>
          </a:p>
          <a:p>
            <a:pPr marL="573658" lvl="1" indent="-342900"/>
            <a:r>
              <a:rPr lang="pt-PT" sz="2000" dirty="0" err="1"/>
              <a:t>Deploy</a:t>
            </a:r>
            <a:endParaRPr lang="pt-PT" sz="2000" dirty="0"/>
          </a:p>
          <a:p>
            <a:pPr marL="680021" lvl="2" indent="-285750"/>
            <a:r>
              <a:rPr lang="pt-PT" sz="1800" dirty="0" err="1"/>
              <a:t>Make</a:t>
            </a:r>
            <a:r>
              <a:rPr lang="pt-PT" sz="1800" dirty="0"/>
              <a:t> file / </a:t>
            </a:r>
            <a:r>
              <a:rPr lang="pt-PT" sz="1800" dirty="0" err="1"/>
              <a:t>Coffe</a:t>
            </a:r>
            <a:r>
              <a:rPr lang="pt-PT" sz="1800" dirty="0"/>
              <a:t> script</a:t>
            </a:r>
          </a:p>
          <a:p>
            <a:pPr marL="0" indent="0">
              <a:buNone/>
            </a:pPr>
            <a:endParaRPr lang="pt-PT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roku.com/s/1468623811592/common/roku-4-c61747da32e84e0af0b5244199d42c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22" y="3005312"/>
            <a:ext cx="451485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roku.com/s/1468623811592/common/3600R-selector-44c4a92903d616c83f2aa76a026b3f6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573" y="4839098"/>
            <a:ext cx="3034777" cy="17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98" y="406185"/>
            <a:ext cx="4743208" cy="26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6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Introdução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 err="1"/>
              <a:t>Sky</a:t>
            </a:r>
            <a:endParaRPr lang="pt-PT" sz="2400" dirty="0"/>
          </a:p>
          <a:p>
            <a:pPr marL="573658" lvl="1" indent="-342900"/>
            <a:r>
              <a:rPr lang="pt-PT" sz="2200" dirty="0" err="1"/>
              <a:t>Now</a:t>
            </a:r>
            <a:r>
              <a:rPr lang="pt-PT" sz="2200" dirty="0"/>
              <a:t> </a:t>
            </a:r>
            <a:r>
              <a:rPr lang="pt-PT" sz="2200" dirty="0" err="1"/>
              <a:t>Tv</a:t>
            </a:r>
            <a:endParaRPr lang="pt-PT" sz="2200" dirty="0"/>
          </a:p>
          <a:p>
            <a:pPr marL="573658" lvl="1" indent="-342900"/>
            <a:r>
              <a:rPr lang="pt-PT" sz="2200" dirty="0" err="1"/>
              <a:t>Sky</a:t>
            </a:r>
            <a:r>
              <a:rPr lang="pt-PT" sz="2200" dirty="0"/>
              <a:t> </a:t>
            </a:r>
            <a:r>
              <a:rPr lang="pt-PT" sz="2200" dirty="0" err="1"/>
              <a:t>Store</a:t>
            </a:r>
            <a:endParaRPr lang="pt-PT" sz="22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marthomethin.gs/wp-content/uploads/2015/09/65607BB0-90D0-4B8C-906D-9F992A8F0EC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4" y="975794"/>
            <a:ext cx="3982707" cy="35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32" y="3425349"/>
            <a:ext cx="4201235" cy="23825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977" y="975794"/>
            <a:ext cx="3998850" cy="22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1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Introdução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/>
              <a:t>Arquitetura</a:t>
            </a:r>
            <a:endParaRPr lang="pt-PT" sz="22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83774" y="956200"/>
            <a:ext cx="5689390" cy="46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Compiladores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/>
              <a:t>Scanner</a:t>
            </a:r>
          </a:p>
          <a:p>
            <a:r>
              <a:rPr lang="pt-PT" sz="2200" dirty="0" err="1"/>
              <a:t>Parser</a:t>
            </a: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44" y="457862"/>
            <a:ext cx="1942477" cy="5151319"/>
          </a:xfrm>
          <a:prstGeom prst="rect">
            <a:avLst/>
          </a:prstGeom>
        </p:spPr>
      </p:pic>
      <p:pic>
        <p:nvPicPr>
          <p:cNvPr id="10" name="Picture 6" descr="http://cs.lmu.edu/~ray/images/gcdas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16" y="1266427"/>
            <a:ext cx="4393520" cy="30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ulti-passcompil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9" y="2205651"/>
            <a:ext cx="4074644" cy="413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3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Compiladores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/>
              <a:t>Scanner</a:t>
            </a:r>
          </a:p>
          <a:p>
            <a:pPr lvl="1"/>
            <a:r>
              <a:rPr lang="pt-PT" sz="2000" dirty="0"/>
              <a:t>Expressões regulares</a:t>
            </a:r>
          </a:p>
          <a:p>
            <a:pPr lvl="1"/>
            <a:r>
              <a:rPr lang="pt-PT" sz="2000" dirty="0"/>
              <a:t>FSA </a:t>
            </a:r>
          </a:p>
          <a:p>
            <a:pPr lvl="2"/>
            <a:r>
              <a:rPr lang="pt-PT" sz="1800" dirty="0" err="1"/>
              <a:t>Finite</a:t>
            </a:r>
            <a:r>
              <a:rPr lang="pt-PT" sz="1800" dirty="0"/>
              <a:t> </a:t>
            </a:r>
            <a:r>
              <a:rPr lang="pt-PT" sz="1800" dirty="0" err="1"/>
              <a:t>State</a:t>
            </a:r>
            <a:r>
              <a:rPr lang="pt-PT" sz="1800" dirty="0"/>
              <a:t> Autómata</a:t>
            </a:r>
          </a:p>
          <a:p>
            <a:pPr lvl="1"/>
            <a:r>
              <a:rPr lang="pt-PT" sz="2000" dirty="0" err="1"/>
              <a:t>Gplex</a:t>
            </a:r>
            <a:endParaRPr lang="pt-PT" sz="2000" dirty="0"/>
          </a:p>
          <a:p>
            <a:pPr lvl="1"/>
            <a:r>
              <a:rPr lang="pt-PT" sz="2000" dirty="0"/>
              <a:t>Gera </a:t>
            </a:r>
            <a:r>
              <a:rPr lang="pt-PT" sz="2000" dirty="0" err="1"/>
              <a:t>Tokens</a:t>
            </a:r>
            <a:endParaRPr lang="pt-PT" sz="20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a/CPT-FSM-abcd.svg/326px-CPT-FSM-abc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156" y="1104900"/>
            <a:ext cx="4186553" cy="34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00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Compiladores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 err="1"/>
              <a:t>Parser</a:t>
            </a:r>
            <a:endParaRPr lang="pt-PT" sz="2200" dirty="0"/>
          </a:p>
          <a:p>
            <a:pPr lvl="1"/>
            <a:r>
              <a:rPr lang="en-US" sz="2000" dirty="0"/>
              <a:t>LALR(1) </a:t>
            </a:r>
          </a:p>
          <a:p>
            <a:pPr lvl="2"/>
            <a:r>
              <a:rPr lang="en-US" sz="1800" dirty="0"/>
              <a:t>Look-Ahead token, Left-to-Right - rightmost derivation</a:t>
            </a:r>
            <a:endParaRPr lang="pt-PT" sz="1800" dirty="0"/>
          </a:p>
          <a:p>
            <a:pPr lvl="1"/>
            <a:r>
              <a:rPr lang="pt-PT" sz="2000" dirty="0" err="1"/>
              <a:t>Gppg</a:t>
            </a:r>
            <a:endParaRPr lang="pt-PT" sz="2000" dirty="0"/>
          </a:p>
          <a:p>
            <a:pPr lvl="1"/>
            <a:r>
              <a:rPr lang="pt-PT" sz="2000" dirty="0"/>
              <a:t>Gera AST (</a:t>
            </a:r>
            <a:r>
              <a:rPr lang="pt-PT" sz="2000" dirty="0" err="1"/>
              <a:t>Abstract</a:t>
            </a:r>
            <a:r>
              <a:rPr lang="pt-PT" sz="2000" dirty="0"/>
              <a:t> </a:t>
            </a:r>
            <a:r>
              <a:rPr lang="pt-PT" sz="2000" dirty="0" err="1"/>
              <a:t>Sintax</a:t>
            </a:r>
            <a:r>
              <a:rPr lang="pt-PT" sz="2000" dirty="0"/>
              <a:t> </a:t>
            </a:r>
            <a:r>
              <a:rPr lang="pt-PT" sz="2000" dirty="0" err="1"/>
              <a:t>Tree</a:t>
            </a:r>
            <a:r>
              <a:rPr lang="pt-PT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stack.imgur.com/Kji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48" y="3483802"/>
            <a:ext cx="7692879" cy="224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6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71" y="1084583"/>
            <a:ext cx="8221966" cy="52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34042"/>
      </p:ext>
    </p:extLst>
  </p:cSld>
  <p:clrMapOvr>
    <a:masterClrMapping/>
  </p:clrMapOvr>
</p:sld>
</file>

<file path=ppt/theme/theme1.xml><?xml version="1.0" encoding="utf-8"?>
<a:theme xmlns:a="http://schemas.openxmlformats.org/drawingml/2006/main" name="Sky - Template">
  <a:themeElements>
    <a:clrScheme name="Sky Colours">
      <a:dk1>
        <a:srgbClr val="000000"/>
      </a:dk1>
      <a:lt1>
        <a:srgbClr val="FFFFFF"/>
      </a:lt1>
      <a:dk2>
        <a:srgbClr val="C1001F"/>
      </a:dk2>
      <a:lt2>
        <a:srgbClr val="C10068"/>
      </a:lt2>
      <a:accent1>
        <a:srgbClr val="009CDD"/>
      </a:accent1>
      <a:accent2>
        <a:srgbClr val="000099"/>
      </a:accent2>
      <a:accent3>
        <a:srgbClr val="B7C72A"/>
      </a:accent3>
      <a:accent4>
        <a:srgbClr val="006633"/>
      </a:accent4>
      <a:accent5>
        <a:srgbClr val="CC3300"/>
      </a:accent5>
      <a:accent6>
        <a:srgbClr val="EAB90C"/>
      </a:accent6>
      <a:hlink>
        <a:srgbClr val="000000"/>
      </a:hlink>
      <a:folHlink>
        <a:srgbClr val="000000"/>
      </a:folHlink>
    </a:clrScheme>
    <a:fontScheme name="Office">
      <a:majorFont>
        <a:latin typeface="Sky Text Medium"/>
        <a:ea typeface=""/>
        <a:cs typeface=""/>
      </a:majorFont>
      <a:minorFont>
        <a:latin typeface="Sky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 - Template</Template>
  <TotalTime>816</TotalTime>
  <Words>181</Words>
  <Application>Microsoft Office PowerPoint</Application>
  <PresentationFormat>Personalizados</PresentationFormat>
  <Paragraphs>86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Lucida Grande</vt:lpstr>
      <vt:lpstr>Sky Text</vt:lpstr>
      <vt:lpstr>Sky Text Medium</vt:lpstr>
      <vt:lpstr>Sky - Template</vt:lpstr>
      <vt:lpstr>ISEL – DEETC Dissertação/Projeto   Debugger BrightScript </vt:lpstr>
      <vt:lpstr>Índice </vt:lpstr>
      <vt:lpstr>1 - Introdução </vt:lpstr>
      <vt:lpstr>1 - Introdução </vt:lpstr>
      <vt:lpstr>1 - Introdução </vt:lpstr>
      <vt:lpstr>2 - Compiladores  </vt:lpstr>
      <vt:lpstr>2 - Compiladores  </vt:lpstr>
      <vt:lpstr>2 - Compiladores  </vt:lpstr>
      <vt:lpstr>3-Debugger  </vt:lpstr>
      <vt:lpstr>3-Debugger  </vt:lpstr>
      <vt:lpstr>3-Debugger  </vt:lpstr>
      <vt:lpstr>3-Debugger  </vt:lpstr>
      <vt:lpstr>3-Debugger  </vt:lpstr>
      <vt:lpstr>4-Deploy  </vt:lpstr>
      <vt:lpstr>5-Integração Visual Studio </vt:lpstr>
      <vt:lpstr>Questões?     Obrigado!</vt:lpstr>
    </vt:vector>
  </TitlesOfParts>
  <Company>British Sky Broadcasting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António Vieira</dc:creator>
  <cp:lastModifiedBy>Celso Fernandes</cp:lastModifiedBy>
  <cp:revision>50</cp:revision>
  <cp:lastPrinted>2013-01-11T11:49:20Z</cp:lastPrinted>
  <dcterms:created xsi:type="dcterms:W3CDTF">2013-11-08T14:21:25Z</dcterms:created>
  <dcterms:modified xsi:type="dcterms:W3CDTF">2016-07-18T22:27:26Z</dcterms:modified>
</cp:coreProperties>
</file>